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3" autoAdjust="0"/>
    <p:restoredTop sz="94656"/>
  </p:normalViewPr>
  <p:slideViewPr>
    <p:cSldViewPr snapToGrid="0">
      <p:cViewPr varScale="1">
        <p:scale>
          <a:sx n="107" d="100"/>
          <a:sy n="107" d="100"/>
        </p:scale>
        <p:origin x="7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9401C-5A8D-D5C4-6D2B-4604007157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FB064A-61CD-5E3B-9ADE-B54DE62027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F9AA58-9D93-C59D-6ADB-7D3B9168A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3A0-2F46-4C8D-9842-B879A53F1BEC}" type="datetimeFigureOut">
              <a:rPr lang="en-AU" smtClean="0"/>
              <a:t>11/1/2026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4F0815-152E-D186-389D-4E9AFA2A0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61FCA4-18CC-B07D-8914-309C40377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1C25-72F6-46C3-A667-5015EB19AA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4377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0FBE7-9920-D7AC-3E41-77FC54093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988583-D6E5-A6E0-0C9A-A075A8C673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86A4D-B06E-58F5-CD8E-CD44485E8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3A0-2F46-4C8D-9842-B879A53F1BEC}" type="datetimeFigureOut">
              <a:rPr lang="en-AU" smtClean="0"/>
              <a:t>11/1/2026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18EE63-882F-2D22-8AA6-F96FB0796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CDD03-8CD3-F256-50F6-E85074F8F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1C25-72F6-46C3-A667-5015EB19AA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2672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374142-1087-6576-C9C6-FC26A52005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93C9D1-2F68-4AAE-CC98-0CB1FC44CE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A73DD1-D664-1EC7-0292-2B87F7C7D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3A0-2F46-4C8D-9842-B879A53F1BEC}" type="datetimeFigureOut">
              <a:rPr lang="en-AU" smtClean="0"/>
              <a:t>11/1/2026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7283B4-7F5C-5224-1746-ECE6C0579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BD158-D79E-0F2E-23E5-3CD66CE5B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1C25-72F6-46C3-A667-5015EB19AA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58466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EF53B-D3C6-B10D-CF99-04B53C309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1F8CC-8BF0-E855-5B0D-C8963DBE2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069ED-0618-89ED-79BA-61A1E807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3A0-2F46-4C8D-9842-B879A53F1BEC}" type="datetimeFigureOut">
              <a:rPr lang="en-AU" smtClean="0"/>
              <a:t>11/1/2026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5EBFD7-A7CF-2974-82D4-74906FA11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5E4E5-A5EC-D4F9-8DB3-64890DF5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1C25-72F6-46C3-A667-5015EB19AA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8421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F80DC-3B04-1D9C-55BF-34488B034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8A6F59-7F8F-79C5-DB67-A55DDB425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14C1C2-9574-D3DD-75A6-196AE64E0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3A0-2F46-4C8D-9842-B879A53F1BEC}" type="datetimeFigureOut">
              <a:rPr lang="en-AU" smtClean="0"/>
              <a:t>11/1/2026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D0093-ABF0-CE32-5B2B-7EF46F2DE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892A-6A1E-DFE8-333C-3C39FF153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1C25-72F6-46C3-A667-5015EB19AA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131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EB079-21B1-365B-886F-ADB7EC171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C530D-E422-2B24-0F11-D3481DDAC1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05B39-6C72-AE68-1261-B866705299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BC1D6D-1A25-4B2E-6A1A-E193E1E2B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3A0-2F46-4C8D-9842-B879A53F1BEC}" type="datetimeFigureOut">
              <a:rPr lang="en-AU" smtClean="0"/>
              <a:t>11/1/2026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3DA13D-0B62-8ED4-DEA7-51EA3C716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7AB254-3473-D0B8-C3CE-8B7BE623E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1C25-72F6-46C3-A667-5015EB19AA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246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36BF1-97E4-52E4-1BCF-307929BCE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02473-6A6B-FC7F-E225-1621A8ABF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68D948-FEA9-B645-33E4-E1A8DB8378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E1583D-6053-8EE0-B1B4-C2FC7B7D16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CF8CF8-264F-72FA-5B77-75DAF9B876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ACD168-F31D-C7A7-8932-5567024B5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3A0-2F46-4C8D-9842-B879A53F1BEC}" type="datetimeFigureOut">
              <a:rPr lang="en-AU" smtClean="0"/>
              <a:t>11/1/2026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C6D8CF-3883-2768-ACB4-AE853B649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764022-9789-C35E-F6CD-6D064E587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1C25-72F6-46C3-A667-5015EB19AA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1902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31C1B-D39F-7431-D472-990464ECE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B44AA8-53C6-2743-AF3A-7D636894A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3A0-2F46-4C8D-9842-B879A53F1BEC}" type="datetimeFigureOut">
              <a:rPr lang="en-AU" smtClean="0"/>
              <a:t>11/1/2026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A09D8D-9635-66EA-6EBB-A7911ABEB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3920CE-171E-D1BF-A0A7-43F391717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1C25-72F6-46C3-A667-5015EB19AA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475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6025F4-3994-F6CC-EB02-20CDB9CA8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3A0-2F46-4C8D-9842-B879A53F1BEC}" type="datetimeFigureOut">
              <a:rPr lang="en-AU" smtClean="0"/>
              <a:t>11/1/2026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F4B393-BA72-2D1A-B083-4488DA6F2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E2248B-361B-B0C4-2795-CCE26299A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1C25-72F6-46C3-A667-5015EB19AA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49203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092D7-DDB2-1345-4270-3DDFCFEC9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3D00A-4CC2-E24E-5EDF-38D6F8301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08BF55-65CD-B938-F70B-341864A5E4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70F342-5A4A-8F8B-9970-D71562003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3A0-2F46-4C8D-9842-B879A53F1BEC}" type="datetimeFigureOut">
              <a:rPr lang="en-AU" smtClean="0"/>
              <a:t>11/1/2026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F29EF7-19B2-16CB-1A6D-042B51690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9D83B0-E1B3-DC83-3F9F-BB2995DC8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1C25-72F6-46C3-A667-5015EB19AA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8006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A9329-693E-96A3-56AF-60173258E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E42416-7266-924E-F53D-A0D0574D56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50D9CB-79D6-1E52-394B-AE885FCFD5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C4E085-1FC2-3C15-D0D1-F07317F11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3A0-2F46-4C8D-9842-B879A53F1BEC}" type="datetimeFigureOut">
              <a:rPr lang="en-AU" smtClean="0"/>
              <a:t>11/1/2026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7AC33D-7CF3-A8EB-CC73-CCF18903F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08B19F-7C61-302C-0717-F64FD9E8C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1C25-72F6-46C3-A667-5015EB19AA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1117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D5EB2B-0CF9-A3E0-A1C5-E48933502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AAF96A-7598-CD15-5D61-C7097EA0CA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357694-A227-3D43-5877-DE5274806A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AEF3A0-2F46-4C8D-9842-B879A53F1BEC}" type="datetimeFigureOut">
              <a:rPr lang="en-AU" smtClean="0"/>
              <a:t>11/1/2026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B1868-B9D6-C475-D4D3-CD1086BCE0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CB8DDB-B074-A976-5CC7-0399AB78FD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7E1C25-72F6-46C3-A667-5015EB19AA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8699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82F2C-D23D-86CC-6BCA-02D92CEA6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E157416-8978-A2EC-1D54-677ACB36E22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026" name="Picture 2" descr="Making Seattle beautiful and safe for all - We Heart Seattle">
            <a:extLst>
              <a:ext uri="{FF2B5EF4-FFF2-40B4-BE49-F238E27FC236}">
                <a16:creationId xmlns:a16="http://schemas.microsoft.com/office/drawing/2014/main" id="{99BD4223-27C6-60E2-CA31-09E840482E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69" y="107674"/>
            <a:ext cx="2173959" cy="1449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2575FDB-A141-7973-FFC2-D2EC490E7653}"/>
              </a:ext>
            </a:extLst>
          </p:cNvPr>
          <p:cNvSpPr txBox="1"/>
          <p:nvPr/>
        </p:nvSpPr>
        <p:spPr>
          <a:xfrm>
            <a:off x="327671" y="1845696"/>
            <a:ext cx="3238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>
                <a:solidFill>
                  <a:srgbClr val="49B05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Impact at a Glance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0796C87-37CD-4DE8-B551-5060D7506A52}"/>
              </a:ext>
            </a:extLst>
          </p:cNvPr>
          <p:cNvSpPr txBox="1"/>
          <p:nvPr/>
        </p:nvSpPr>
        <p:spPr>
          <a:xfrm>
            <a:off x="327671" y="2360439"/>
            <a:ext cx="323898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We Heart Seattle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is a lean, privately funded nonprofit that works fast, flexibly, and effectively: restoring public spaces, offering hands-on help to those in need, and inspiring civic action. Through the dedicated funding and manpower of caring Seattleites, we have delivered meaningful results for the city we care about.</a:t>
            </a:r>
            <a:endParaRPr lang="en-AU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B93D3816-8AD5-085A-C2C2-FEAE95D87E96}"/>
              </a:ext>
            </a:extLst>
          </p:cNvPr>
          <p:cNvSpPr/>
          <p:nvPr/>
        </p:nvSpPr>
        <p:spPr>
          <a:xfrm>
            <a:off x="3814512" y="415636"/>
            <a:ext cx="8087357" cy="6060251"/>
          </a:xfrm>
          <a:prstGeom prst="roundRect">
            <a:avLst>
              <a:gd name="adj" fmla="val 6230"/>
            </a:avLst>
          </a:prstGeom>
          <a:solidFill>
            <a:srgbClr val="49B05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D550887-719F-7357-A051-9E47B6DFC9B0}"/>
              </a:ext>
            </a:extLst>
          </p:cNvPr>
          <p:cNvSpPr txBox="1"/>
          <p:nvPr/>
        </p:nvSpPr>
        <p:spPr>
          <a:xfrm>
            <a:off x="3975440" y="732425"/>
            <a:ext cx="3488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b="1" dirty="0">
                <a:solidFill>
                  <a:schemeClr val="bg1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In the last 12 months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A5A6C60-BBF0-2F9D-D581-ED9E41431C27}"/>
              </a:ext>
            </a:extLst>
          </p:cNvPr>
          <p:cNvSpPr txBox="1"/>
          <p:nvPr/>
        </p:nvSpPr>
        <p:spPr>
          <a:xfrm>
            <a:off x="8097574" y="732425"/>
            <a:ext cx="3682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b="1" dirty="0">
                <a:solidFill>
                  <a:schemeClr val="bg1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Since Oct 2020 launch 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E0A3522-C660-0D03-E413-749DA92D7C6C}"/>
              </a:ext>
            </a:extLst>
          </p:cNvPr>
          <p:cNvGrpSpPr/>
          <p:nvPr/>
        </p:nvGrpSpPr>
        <p:grpSpPr>
          <a:xfrm>
            <a:off x="3487023" y="1300246"/>
            <a:ext cx="8815100" cy="4801314"/>
            <a:chOff x="3773378" y="1362277"/>
            <a:chExt cx="8815100" cy="480131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A453FF0-928A-D0E8-6992-27AED045F9CF}"/>
                </a:ext>
              </a:extLst>
            </p:cNvPr>
            <p:cNvSpPr txBox="1"/>
            <p:nvPr/>
          </p:nvSpPr>
          <p:spPr>
            <a:xfrm>
              <a:off x="3773378" y="1362277"/>
              <a:ext cx="3977326" cy="480131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52</a:t>
              </a:r>
              <a:endParaRPr lang="en-US" altLang="en-US" sz="24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49B05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debris removal events</a:t>
              </a: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endParaRPr lang="en-US" altLang="en-US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6,000</a:t>
              </a:r>
              <a:endParaRPr lang="en-US" altLang="en-US" sz="24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49B05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volunteer hours</a:t>
              </a: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endPara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260,000 </a:t>
              </a:r>
              <a:r>
                <a:rPr kumimoji="0" lang="en-US" altLang="en-US" sz="2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lbs</a:t>
              </a:r>
              <a:endParaRPr lang="en-US" altLang="en-US" sz="20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49B05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of trash removed (130 tons)</a:t>
              </a: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endParaRPr lang="en-US" altLang="en-US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104</a:t>
              </a:r>
              <a:endParaRPr lang="en-US" altLang="en-US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49B05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people supported off the streets</a:t>
              </a: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endParaRPr lang="en-US" altLang="en-US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$30,000</a:t>
              </a:r>
              <a:endParaRPr lang="en-US" altLang="en-US" sz="20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49B05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in basic needs stipends</a:t>
              </a: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endParaRPr lang="en-US" altLang="en-US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$60,000</a:t>
              </a:r>
              <a:endParaRPr lang="en-US" altLang="en-US" sz="20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49B05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in sober living scholarships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41B913B-2836-1AA5-263A-E9D90450BC34}"/>
                </a:ext>
              </a:extLst>
            </p:cNvPr>
            <p:cNvSpPr txBox="1"/>
            <p:nvPr/>
          </p:nvSpPr>
          <p:spPr>
            <a:xfrm>
              <a:off x="8611152" y="1362277"/>
              <a:ext cx="3977326" cy="480131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519</a:t>
              </a:r>
              <a:endParaRPr lang="en-US" altLang="en-US" sz="24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49B05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debris removal events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endParaRPr lang="en-US" altLang="en-US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41,000</a:t>
              </a:r>
              <a:endParaRPr lang="en-US" altLang="en-US" sz="24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49B05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volunteer hours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endPara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1,943,000+ </a:t>
              </a:r>
              <a:r>
                <a:rPr kumimoji="0" lang="en-US" altLang="en-US" sz="2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lbs</a:t>
              </a:r>
              <a:endParaRPr lang="en-US" altLang="en-US" sz="20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49B05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of trash removed (772 tons)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endParaRPr lang="en-US" altLang="en-US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altLang="en-US" sz="2000" b="1" dirty="0">
                  <a:solidFill>
                    <a:schemeClr val="bg1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353</a:t>
              </a:r>
              <a:endParaRPr lang="en-US" altLang="en-US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49B05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people supported off the streets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endParaRPr lang="en-US" altLang="en-US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$187,500</a:t>
              </a:r>
              <a:endParaRPr lang="en-US" altLang="en-US" sz="20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49B05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in basic needs stipends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endParaRPr lang="en-US" altLang="en-US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$</a:t>
              </a:r>
              <a:r>
                <a:rPr lang="en-US" altLang="en-US" sz="2000" b="1" dirty="0">
                  <a:solidFill>
                    <a:schemeClr val="bg1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355</a:t>
              </a: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,000</a:t>
              </a:r>
              <a:endParaRPr lang="en-US" altLang="en-US" sz="20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49B050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in sober living scholarships</a:t>
              </a:r>
            </a:p>
          </p:txBody>
        </p:sp>
        <p:pic>
          <p:nvPicPr>
            <p:cNvPr id="30" name="Graphic 29" descr="Users with solid fill">
              <a:extLst>
                <a:ext uri="{FF2B5EF4-FFF2-40B4-BE49-F238E27FC236}">
                  <a16:creationId xmlns:a16="http://schemas.microsoft.com/office/drawing/2014/main" id="{4487C701-8DE9-AA21-34E3-8C940295BB0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894573" y="2193165"/>
              <a:ext cx="572710" cy="572710"/>
            </a:xfrm>
            <a:prstGeom prst="rect">
              <a:avLst/>
            </a:prstGeom>
          </p:spPr>
        </p:pic>
        <p:pic>
          <p:nvPicPr>
            <p:cNvPr id="31" name="Graphic 30" descr="Garbage with solid fill">
              <a:extLst>
                <a:ext uri="{FF2B5EF4-FFF2-40B4-BE49-F238E27FC236}">
                  <a16:creationId xmlns:a16="http://schemas.microsoft.com/office/drawing/2014/main" id="{89012D87-E60F-EED3-0005-53F2AEDCA36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894573" y="3014042"/>
              <a:ext cx="572710" cy="572710"/>
            </a:xfrm>
            <a:prstGeom prst="rect">
              <a:avLst/>
            </a:prstGeom>
          </p:spPr>
        </p:pic>
        <p:pic>
          <p:nvPicPr>
            <p:cNvPr id="32" name="Graphic 31" descr="Two Hearts with solid fill">
              <a:extLst>
                <a:ext uri="{FF2B5EF4-FFF2-40B4-BE49-F238E27FC236}">
                  <a16:creationId xmlns:a16="http://schemas.microsoft.com/office/drawing/2014/main" id="{4440EF96-10DF-EE0C-2C72-46D42421D0C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894573" y="3834919"/>
              <a:ext cx="572710" cy="572710"/>
            </a:xfrm>
            <a:prstGeom prst="rect">
              <a:avLst/>
            </a:prstGeom>
          </p:spPr>
        </p:pic>
        <p:pic>
          <p:nvPicPr>
            <p:cNvPr id="33" name="Graphic 32" descr="Architecture with solid fill">
              <a:extLst>
                <a:ext uri="{FF2B5EF4-FFF2-40B4-BE49-F238E27FC236}">
                  <a16:creationId xmlns:a16="http://schemas.microsoft.com/office/drawing/2014/main" id="{AACCC040-AD9D-6B6E-458B-C4874BD2E1B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7894573" y="5476673"/>
              <a:ext cx="572710" cy="572710"/>
            </a:xfrm>
            <a:prstGeom prst="rect">
              <a:avLst/>
            </a:prstGeom>
          </p:spPr>
        </p:pic>
        <p:pic>
          <p:nvPicPr>
            <p:cNvPr id="35" name="Graphic 34" descr="Piggy Bank with solid fill">
              <a:extLst>
                <a:ext uri="{FF2B5EF4-FFF2-40B4-BE49-F238E27FC236}">
                  <a16:creationId xmlns:a16="http://schemas.microsoft.com/office/drawing/2014/main" id="{9CA4076A-8183-05DA-BB23-32FCA2013C8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7894573" y="4655796"/>
              <a:ext cx="572710" cy="572710"/>
            </a:xfrm>
            <a:prstGeom prst="rect">
              <a:avLst/>
            </a:prstGeom>
          </p:spPr>
        </p:pic>
        <p:pic>
          <p:nvPicPr>
            <p:cNvPr id="36" name="Graphic 35" descr="Mop and bucket with solid fill">
              <a:extLst>
                <a:ext uri="{FF2B5EF4-FFF2-40B4-BE49-F238E27FC236}">
                  <a16:creationId xmlns:a16="http://schemas.microsoft.com/office/drawing/2014/main" id="{65E82634-C9E4-781C-4E7E-BF55271D2A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7894573" y="1372288"/>
              <a:ext cx="572710" cy="5727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0546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4C78C-3A9B-5B75-16E2-3B1885E45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1999C9A-E983-C9E6-88B0-E0C734AC26D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B433BD2-5BA6-F0C4-F8FB-8DB194AED52A}"/>
              </a:ext>
            </a:extLst>
          </p:cNvPr>
          <p:cNvSpPr/>
          <p:nvPr/>
        </p:nvSpPr>
        <p:spPr>
          <a:xfrm>
            <a:off x="3814512" y="415636"/>
            <a:ext cx="8087357" cy="6060251"/>
          </a:xfrm>
          <a:prstGeom prst="roundRect">
            <a:avLst>
              <a:gd name="adj" fmla="val 6230"/>
            </a:avLst>
          </a:prstGeom>
          <a:solidFill>
            <a:srgbClr val="49B05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026" name="Picture 2" descr="Making Seattle beautiful and safe for all - We Heart Seattle">
            <a:extLst>
              <a:ext uri="{FF2B5EF4-FFF2-40B4-BE49-F238E27FC236}">
                <a16:creationId xmlns:a16="http://schemas.microsoft.com/office/drawing/2014/main" id="{9BC74A96-07FE-1BA3-097D-CEB5FBA9AA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69" y="107674"/>
            <a:ext cx="2173959" cy="1449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F1EBC93-F3CE-BFC8-E2E3-BA81CFAC4855}"/>
              </a:ext>
            </a:extLst>
          </p:cNvPr>
          <p:cNvSpPr txBox="1"/>
          <p:nvPr/>
        </p:nvSpPr>
        <p:spPr>
          <a:xfrm>
            <a:off x="327671" y="1845696"/>
            <a:ext cx="3238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>
                <a:solidFill>
                  <a:srgbClr val="49B050"/>
                </a:solidFill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Our Approach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65EFF25-2345-B57C-6D4E-F9119D6C9AED}"/>
              </a:ext>
            </a:extLst>
          </p:cNvPr>
          <p:cNvSpPr txBox="1"/>
          <p:nvPr/>
        </p:nvSpPr>
        <p:spPr>
          <a:xfrm>
            <a:off x="327671" y="2360439"/>
            <a:ext cx="323898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We Heart Seattle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is more than just removing trash. We change lives! We are uniquely effective because we pair direct cleanup with hands-on outreach, offering individuals a pathway off the streets that includes purpose, community, and recovery.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rgbClr val="49B05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“Housing without recovery is a missed opportunity—and often, a dead end.”</a:t>
            </a:r>
            <a:endParaRPr kumimoji="0" lang="en-US" altLang="en-US" sz="1800" i="1" u="none" strike="noStrike" cap="none" normalizeH="0" baseline="0" dirty="0">
              <a:ln>
                <a:noFill/>
              </a:ln>
              <a:solidFill>
                <a:srgbClr val="49B050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F25BF3-08B7-8F4C-7E31-82BDB98B117A}"/>
              </a:ext>
            </a:extLst>
          </p:cNvPr>
          <p:cNvSpPr txBox="1"/>
          <p:nvPr/>
        </p:nvSpPr>
        <p:spPr>
          <a:xfrm>
            <a:off x="4172255" y="551289"/>
            <a:ext cx="7543801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49B05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Why We’re Different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rgbClr val="49B050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No red tape. No delays.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Concierge-style support tailored to each person.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Volunteer-powered cleanups that build dignity and connection.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Sober housing and recovery access built into the model.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en-US" sz="1600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49B05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Beyond “Housing First”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The federal “Housing First” model promises homes without requiring treatment, but data shows it’s not enough: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Homelessness is up 13% nationwide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Unsheltered homelessness surged 36%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In CA (full </a:t>
            </a:r>
            <a:r>
              <a:rPr kumimoji="0" lang="en-US" altLang="en-US" sz="160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Housing First</a:t>
            </a: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state) homelessness rose 40%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Studies show: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Nearly 80% of chronically homeless individuals struggle with mental illness or addiction.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Once housed, many relapse or isolate.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Boston study: Nearly 50% died after being housed without services.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SF data: 1 in 3 overdose deaths occur in permanent housing.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altLang="en-US" sz="1600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49B05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The </a:t>
            </a: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rgbClr val="49B05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WHS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49B05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Philosophy: Address the Deficits!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Support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— No one succeeds alone. We build community.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Purpose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— Volunteerism restores meaning and structure.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Income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— We offer job readiness, training, and support.</a:t>
            </a:r>
          </a:p>
        </p:txBody>
      </p:sp>
    </p:spTree>
    <p:extLst>
      <p:ext uri="{BB962C8B-B14F-4D97-AF65-F5344CB8AC3E}">
        <p14:creationId xmlns:p14="http://schemas.microsoft.com/office/powerpoint/2010/main" val="2627527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374</Words>
  <Application>Microsoft Macintosh PowerPoint</Application>
  <PresentationFormat>Widescreen</PresentationFormat>
  <Paragraphs>63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Poppins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Jay Potter</dc:creator>
  <cp:lastModifiedBy>Erik Schmidt</cp:lastModifiedBy>
  <cp:revision>2</cp:revision>
  <dcterms:created xsi:type="dcterms:W3CDTF">2025-05-28T03:18:41Z</dcterms:created>
  <dcterms:modified xsi:type="dcterms:W3CDTF">2026-01-12T06:17:58Z</dcterms:modified>
</cp:coreProperties>
</file>